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1"/>
  </p:notesMasterIdLst>
  <p:sldIdLst>
    <p:sldId id="859" r:id="rId3"/>
    <p:sldId id="860" r:id="rId4"/>
    <p:sldId id="861" r:id="rId5"/>
    <p:sldId id="862" r:id="rId6"/>
    <p:sldId id="863" r:id="rId7"/>
    <p:sldId id="864" r:id="rId8"/>
    <p:sldId id="865" r:id="rId9"/>
    <p:sldId id="866" r:id="rId10"/>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ABDF2"/>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4" Type="http://schemas.openxmlformats.org/officeDocument/2006/relationships/tableStyles" Target="tableStyles.xml"/><Relationship Id="rId13" Type="http://schemas.openxmlformats.org/officeDocument/2006/relationships/viewProps" Target="viewProps.xml"/><Relationship Id="rId12" Type="http://schemas.openxmlformats.org/officeDocument/2006/relationships/presProps" Target="presProps.xml"/><Relationship Id="rId11" Type="http://schemas.openxmlformats.org/officeDocument/2006/relationships/notesMaster" Target="notesMasters/notesMaster1.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七年级 上 江苏专版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第四部分　实战演练篇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实战训练　</a:t>
            </a:r>
            <a:r>
              <a:rPr lang="en-US" altLang="zh-CN"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3</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语篇导航-DA.eps" descr="id:2147486413;FounderCES"/>
          <p:cNvPicPr/>
          <p:nvPr/>
        </p:nvPicPr>
        <p:blipFill>
          <a:blip r:embed="rId1"/>
          <a:stretch>
            <a:fillRect/>
          </a:stretch>
        </p:blipFill>
        <p:spPr>
          <a:xfrm>
            <a:off x="434514" y="2542440"/>
            <a:ext cx="1651000" cy="403225"/>
          </a:xfrm>
          <a:prstGeom prst="rect">
            <a:avLst/>
          </a:prstGeom>
        </p:spPr>
      </p:pic>
      <p:pic>
        <p:nvPicPr>
          <p:cNvPr id="4" name="图片 3"/>
          <p:cNvPicPr>
            <a:picLocks noChangeAspect="1"/>
          </p:cNvPicPr>
          <p:nvPr/>
        </p:nvPicPr>
        <p:blipFill>
          <a:blip r:embed="rId2"/>
          <a:stretch>
            <a:fillRect/>
          </a:stretch>
        </p:blipFill>
        <p:spPr>
          <a:xfrm>
            <a:off x="774516" y="989188"/>
            <a:ext cx="10641378" cy="1359692"/>
          </a:xfrm>
          <a:prstGeom prst="rect">
            <a:avLst/>
          </a:prstGeom>
        </p:spPr>
      </p:pic>
      <p:sp>
        <p:nvSpPr>
          <p:cNvPr id="6" name="内容占位符 13"/>
          <p:cNvSpPr txBox="1"/>
          <p:nvPr/>
        </p:nvSpPr>
        <p:spPr bwMode="auto">
          <a:xfrm>
            <a:off x="360854" y="2420704"/>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本文主要介绍了自从澳门回归后</a:t>
            </a:r>
            <a:r>
              <a:rPr lang="zh-CN" altLang="zh-CN" b="1" dirty="0" smtClean="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澳门和大陆的联系越来越紧密。</a:t>
            </a:r>
            <a:endParaRPr lang="zh-CN" alt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843141"/>
            <a:ext cx="11485848" cy="5322163"/>
          </a:xfrm>
        </p:spPr>
        <p:txBody>
          <a:bodyPr/>
          <a:lstStyle/>
          <a:p>
            <a:pPr hangingPunct="0">
              <a:lnSpc>
                <a:spcPct val="130000"/>
              </a:lnSpc>
              <a:spcAft>
                <a:spcPts val="0"/>
              </a:spcAft>
              <a:tabLst>
                <a:tab pos="558101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①“Do you know Macao</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澳门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 never my real name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have been away for too long,mother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lnSpc>
                <a:spcPct val="130000"/>
              </a:lnSpc>
              <a:spcAft>
                <a:spcPts val="0"/>
              </a:spcAft>
              <a:tabLst>
                <a:tab pos="558101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②</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Song</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Seven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Sons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Macao</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 written by Wen Yiduo in 1925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still in the hearts of Macao’s children today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December 20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 is the 25th anniversary</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周年</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 Macao’s return to the motherland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Thanks to “one country,two systems”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Macao has a much closer relationship with her motherland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lnSpc>
                <a:spcPct val="130000"/>
              </a:lnSpc>
              <a:spcAft>
                <a:spcPts val="0"/>
              </a:spcAft>
              <a:tabLst>
                <a:tab pos="558101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③Zhang Dan,aged 18</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studying at a college in Macao</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“Travelling to the Chinese mainland,especially Zhuhai,has become easier,just like a part of the everyday life for some people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Luo Xin,a twenty-year-old student,studies at Shenzhen University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said,“A lot of people in Macao often go to Zhuhai to buy fresh and cheap vegetables and young people enjoy playing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mishitaotuo</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there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07430"/>
            <a:ext cx="11485848" cy="5573898"/>
          </a:xfrm>
        </p:spPr>
        <p:txBody>
          <a:bodyPr/>
          <a:lstStyle/>
          <a:p>
            <a:pPr indent="609600" hangingPunct="0">
              <a:spcAft>
                <a:spcPts val="0"/>
              </a:spcAft>
              <a:tabLst>
                <a:tab pos="5581015" algn="l"/>
              </a:tabLst>
            </a:pP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④More people in Macao are willing to travel to the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mainland,and</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cities like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Chongqing,Changsha</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Hangzhou are popular places for young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Guangdong</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also a good choice for many people because the language and food are similar</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581015" algn="l"/>
              </a:tabLst>
            </a:pP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⑤“Young people in Macao are highly interested in what’s happening on the mainland,” said Luo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Xin</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“Like</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young people on the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mainland,they</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have learned many mainland Internet buzzwords</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热词</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know about the most popular ones such as ‘</a:t>
            </a:r>
            <a:r>
              <a:rPr lang="en-US" altLang="zh-CN" sz="2000"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juejuezi</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a:t>
            </a:r>
            <a:r>
              <a:rPr lang="en-US" altLang="zh-CN" sz="2000"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make us understand more about people and life on the mainland</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581015" algn="l"/>
              </a:tabLst>
            </a:pP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⑥More than half of the people in Macao use shopping apps from the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mainland</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Luo</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Xin said that it’s because they can find almost everything they need at good prices on the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apps</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usually takes about three to seven days for local people to get the product</a:t>
            </a:r>
            <a:r>
              <a:rPr lang="en-US" altLang="zh-CN" sz="20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581015" algn="l"/>
              </a:tabLst>
            </a:pP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⑦“The connection</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联系</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between Macao and the mainland is getting stronger and stronger,” said Zhang Dan</a:t>
            </a:r>
            <a:r>
              <a:rPr lang="en-US" altLang="zh-CN" sz="20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2"/>
          <p:cNvSpPr txBox="1">
            <a:spLocks noChangeArrowheads="1"/>
          </p:cNvSpPr>
          <p:nvPr/>
        </p:nvSpPr>
        <p:spPr bwMode="auto">
          <a:xfrm>
            <a:off x="190550" y="2420888"/>
            <a:ext cx="595313"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p>
            <a:pPr marL="0" marR="0" lvl="0" indent="0" algn="l" defTabSz="914400" rtl="0" eaLnBrk="0" fontAlgn="base" latinLnBrk="0" hangingPunct="0">
              <a:lnSpc>
                <a:spcPct val="100000"/>
              </a:lnSpc>
              <a:spcBef>
                <a:spcPct val="0"/>
              </a:spcBef>
              <a:spcAft>
                <a:spcPct val="0"/>
              </a:spcAft>
              <a:buClrTx/>
              <a:buSzTx/>
              <a:buFontTx/>
              <a:buNone/>
            </a:pPr>
            <a:r>
              <a:rPr kumimoji="0" lang="en-US" altLang="zh-CN" sz="4400" i="0" u="none" strike="noStrike" cap="none" normalizeH="0" baseline="0" dirty="0" smtClean="0">
                <a:ln>
                  <a:noFill/>
                </a:ln>
                <a:solidFill>
                  <a:srgbClr val="FF0000"/>
                </a:solidFill>
                <a:effectLst/>
                <a:latin typeface="宋体" panose="02010600030101010101" pitchFamily="2" charset="-122"/>
              </a:rPr>
              <a:t>√</a:t>
            </a:r>
            <a:endParaRPr kumimoji="0" lang="zh-CN" altLang="zh-CN" sz="1800" i="0" u="none" strike="noStrike" cap="none" normalizeH="0" baseline="0" dirty="0" smtClean="0">
              <a:ln>
                <a:noFill/>
              </a:ln>
              <a:solidFill>
                <a:schemeClr val="tx1"/>
              </a:solidFill>
              <a:effectLst/>
              <a:latin typeface="Arial" panose="020B0604020202020204" pitchFamily="34" charset="0"/>
            </a:endParaRPr>
          </a:p>
        </p:txBody>
      </p:sp>
      <p:sp>
        <p:nvSpPr>
          <p:cNvPr id="3" name="内容占位符 2"/>
          <p:cNvSpPr>
            <a:spLocks noGrp="1"/>
          </p:cNvSpPr>
          <p:nvPr>
            <p:ph idx="1"/>
          </p:nvPr>
        </p:nvSpPr>
        <p:spPr>
          <a:xfrm>
            <a:off x="360854" y="746120"/>
            <a:ext cx="11485848" cy="2862322"/>
          </a:xfrm>
        </p:spPr>
        <p:txBody>
          <a:bodyPr/>
          <a:lstStyle/>
          <a:p>
            <a:pPr hangingPunct="0">
              <a:spcAft>
                <a:spcPts val="0"/>
              </a:spcAft>
              <a:tabLst>
                <a:tab pos="5581015" algn="l"/>
              </a:tabLs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11</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did Macao return to the motherland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December 20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December 20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1997</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December 20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1999</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December 20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1925</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4"/>
          <p:cNvSpPr txBox="1"/>
          <p:nvPr/>
        </p:nvSpPr>
        <p:spPr bwMode="auto">
          <a:xfrm>
            <a:off x="360854" y="3544956"/>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smtClean="0">
                <a:solidFill>
                  <a:srgbClr val="FF0000"/>
                </a:solidFill>
                <a:latin typeface="Times New Roman" panose="02020603050405020304" pitchFamily="18" charset="0"/>
                <a:ea typeface="宋体" panose="02010600030101010101" pitchFamily="2" charset="-122"/>
              </a:rPr>
              <a:t>“December 20</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ea typeface="Times New Roman" panose="02020603050405020304" pitchFamily="18" charset="0"/>
              </a:rPr>
              <a:t> </a:t>
            </a:r>
            <a:r>
              <a:rPr lang="en-US" altLang="zh-CN" b="1" smtClean="0">
                <a:solidFill>
                  <a:srgbClr val="FF0000"/>
                </a:solidFill>
                <a:ea typeface="Times New Roman" panose="02020603050405020304" pitchFamily="18" charset="0"/>
              </a:rPr>
              <a:t>2024 is the 25th anniversary</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周年</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ea typeface="Times New Roman" panose="02020603050405020304" pitchFamily="18" charset="0"/>
              </a:rPr>
              <a:t> </a:t>
            </a:r>
            <a:r>
              <a:rPr lang="en-US" altLang="zh-CN" b="1" smtClean="0">
                <a:solidFill>
                  <a:srgbClr val="FF0000"/>
                </a:solidFill>
                <a:ea typeface="Times New Roman" panose="02020603050405020304" pitchFamily="18" charset="0"/>
              </a:rPr>
              <a:t>of Macao</a:t>
            </a:r>
            <a:r>
              <a:rPr lang="en-US" altLang="zh-CN" b="1" smtClean="0">
                <a:solidFill>
                  <a:srgbClr val="FF0000"/>
                </a:solidFill>
                <a:latin typeface="Times New Roman" panose="02020603050405020304" pitchFamily="18" charset="0"/>
                <a:ea typeface="宋体" panose="02010600030101010101" pitchFamily="2" charset="-122"/>
              </a:rPr>
              <a:t>’s return to the motherland</a:t>
            </a:r>
            <a:r>
              <a:rPr lang="en-US" altLang="zh-CN" b="1" smtClean="0">
                <a:solidFill>
                  <a:srgbClr val="FF0000"/>
                </a:solidFill>
                <a:latin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Times New Roman" panose="02020603050405020304" pitchFamily="18" charset="0"/>
                <a:ea typeface="宋体" panose="02010600030101010101" pitchFamily="2" charset="-122"/>
              </a:rPr>
              <a:t>2024</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b="1" smtClean="0">
                <a:solidFill>
                  <a:srgbClr val="FF0000"/>
                </a:solidFill>
                <a:latin typeface="Times New Roman" panose="02020603050405020304" pitchFamily="18" charset="0"/>
                <a:ea typeface="宋体" panose="02010600030101010101" pitchFamily="2" charset="-122"/>
              </a:rPr>
              <a:t>12</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b="1" smtClean="0">
                <a:solidFill>
                  <a:srgbClr val="FF0000"/>
                </a:solidFill>
                <a:latin typeface="Times New Roman" panose="02020603050405020304" pitchFamily="18" charset="0"/>
                <a:ea typeface="宋体" panose="02010600030101010101" pitchFamily="2" charset="-122"/>
              </a:rPr>
              <a:t>20</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日是澳门回归祖国</a:t>
            </a:r>
            <a:r>
              <a:rPr lang="en-US" altLang="zh-CN" b="1" smtClean="0">
                <a:solidFill>
                  <a:srgbClr val="FF0000"/>
                </a:solidFill>
                <a:latin typeface="Times New Roman" panose="02020603050405020304" pitchFamily="18" charset="0"/>
                <a:ea typeface="宋体" panose="02010600030101010101" pitchFamily="2" charset="-122"/>
              </a:rPr>
              <a:t>25</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周年，所以澳门是</a:t>
            </a:r>
            <a:r>
              <a:rPr lang="en-US" altLang="zh-CN" b="1" smtClean="0">
                <a:solidFill>
                  <a:srgbClr val="FF0000"/>
                </a:solidFill>
                <a:latin typeface="Times New Roman" panose="02020603050405020304" pitchFamily="18" charset="0"/>
                <a:ea typeface="宋体" panose="02010600030101010101" pitchFamily="2" charset="-122"/>
              </a:rPr>
              <a:t>1999</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b="1" smtClean="0">
                <a:solidFill>
                  <a:srgbClr val="FF0000"/>
                </a:solidFill>
                <a:latin typeface="Times New Roman" panose="02020603050405020304" pitchFamily="18" charset="0"/>
                <a:ea typeface="宋体" panose="02010600030101010101" pitchFamily="2" charset="-122"/>
              </a:rPr>
              <a:t>12</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b="1" smtClean="0">
                <a:solidFill>
                  <a:srgbClr val="FF0000"/>
                </a:solidFill>
                <a:latin typeface="Times New Roman" panose="02020603050405020304" pitchFamily="18" charset="0"/>
                <a:ea typeface="宋体" panose="02010600030101010101" pitchFamily="2" charset="-122"/>
              </a:rPr>
              <a:t>20</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日回归祖国的。故选</a:t>
            </a:r>
            <a:r>
              <a:rPr lang="en-US" altLang="zh-CN" b="1" smtClean="0">
                <a:solidFill>
                  <a:srgbClr val="FF0000"/>
                </a:solidFill>
                <a:latin typeface="Times New Roman" panose="02020603050405020304" pitchFamily="18" charset="0"/>
                <a:ea typeface="宋体" panose="02010600030101010101" pitchFamily="2" charset="-122"/>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2"/>
          <p:cNvSpPr txBox="1">
            <a:spLocks noChangeArrowheads="1"/>
          </p:cNvSpPr>
          <p:nvPr/>
        </p:nvSpPr>
        <p:spPr bwMode="auto">
          <a:xfrm>
            <a:off x="190550" y="1268760"/>
            <a:ext cx="595313"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p>
            <a:pPr marL="0" marR="0" lvl="0" indent="0" algn="l" defTabSz="914400" rtl="0" eaLnBrk="0" fontAlgn="base" latinLnBrk="0" hangingPunct="0">
              <a:lnSpc>
                <a:spcPct val="100000"/>
              </a:lnSpc>
              <a:spcBef>
                <a:spcPct val="0"/>
              </a:spcBef>
              <a:spcAft>
                <a:spcPct val="0"/>
              </a:spcAft>
              <a:buClrTx/>
              <a:buSzTx/>
              <a:buFontTx/>
              <a:buNone/>
            </a:pPr>
            <a:r>
              <a:rPr kumimoji="0" lang="en-US" altLang="zh-CN" sz="4400" i="0" u="none" strike="noStrike" cap="none" normalizeH="0" baseline="0" dirty="0" smtClean="0">
                <a:ln>
                  <a:noFill/>
                </a:ln>
                <a:solidFill>
                  <a:srgbClr val="FF0000"/>
                </a:solidFill>
                <a:effectLst/>
                <a:latin typeface="宋体" panose="02010600030101010101" pitchFamily="2" charset="-122"/>
              </a:rPr>
              <a:t>√</a:t>
            </a:r>
            <a:endParaRPr kumimoji="0" lang="zh-CN" altLang="zh-CN" sz="1800" i="0" u="none" strike="noStrike" cap="none" normalizeH="0" baseline="0" dirty="0" smtClean="0">
              <a:ln>
                <a:noFill/>
              </a:ln>
              <a:solidFill>
                <a:schemeClr val="tx1"/>
              </a:solidFill>
              <a:effectLst/>
              <a:latin typeface="Arial" panose="020B0604020202020204" pitchFamily="34" charset="0"/>
            </a:endParaRPr>
          </a:p>
        </p:txBody>
      </p:sp>
      <p:sp>
        <p:nvSpPr>
          <p:cNvPr id="3" name="内容占位符 2"/>
          <p:cNvSpPr>
            <a:spLocks noGrp="1"/>
          </p:cNvSpPr>
          <p:nvPr>
            <p:ph idx="1"/>
          </p:nvPr>
        </p:nvSpPr>
        <p:spPr>
          <a:xfrm>
            <a:off x="360854" y="746120"/>
            <a:ext cx="11485848" cy="2792239"/>
          </a:xfrm>
        </p:spPr>
        <p:txBody>
          <a:bodyPr/>
          <a:lstStyle/>
          <a:p>
            <a:pPr hangingPunct="0">
              <a:spcAft>
                <a:spcPts val="0"/>
              </a:spcAft>
              <a:tabLst>
                <a:tab pos="5581015" algn="l"/>
              </a:tabLs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dirty="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 many people choose to travel to Guangdong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Because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Guangdong and Macao have similar culture in food and language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Because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travelling to Guangdong becomes a part of the weekend life in Macao</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Because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people can buy fresh and cheap vegetables and play </a:t>
            </a:r>
            <a:r>
              <a:rPr lang="en-US" altLang="zh-CN"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mishitaotuo</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Because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Guangdong is not far from Macao and the travelling is also very easy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5"/>
          <p:cNvSpPr txBox="1"/>
          <p:nvPr/>
        </p:nvSpPr>
        <p:spPr bwMode="auto">
          <a:xfrm>
            <a:off x="360854" y="3544956"/>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smtClean="0">
                <a:solidFill>
                  <a:srgbClr val="FF0000"/>
                </a:solidFill>
                <a:latin typeface="Times New Roman" panose="02020603050405020304" pitchFamily="18" charset="0"/>
                <a:ea typeface="宋体" panose="02010600030101010101" pitchFamily="2" charset="-122"/>
              </a:rPr>
              <a:t>“Guangdong is also a good choice for many people because the language and food are similar</a:t>
            </a:r>
            <a:r>
              <a:rPr lang="en-US" altLang="zh-CN" b="1" smtClean="0">
                <a:solidFill>
                  <a:srgbClr val="FF0000"/>
                </a:solidFill>
                <a:latin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可知，很多人选择去广东旅游的原因是广东和澳门在饮食和语言上有着相似的文化。故选</a:t>
            </a:r>
            <a:r>
              <a:rPr lang="en-US" altLang="zh-CN" b="1" smtClean="0">
                <a:solidFill>
                  <a:srgbClr val="FF0000"/>
                </a:solidFill>
                <a:latin typeface="Times New Roman" panose="02020603050405020304" pitchFamily="18" charset="0"/>
                <a:ea typeface="宋体" panose="02010600030101010101" pitchFamily="2" charset="-122"/>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2"/>
          <p:cNvSpPr txBox="1">
            <a:spLocks noChangeArrowheads="1"/>
          </p:cNvSpPr>
          <p:nvPr/>
        </p:nvSpPr>
        <p:spPr bwMode="auto">
          <a:xfrm>
            <a:off x="190550" y="2924944"/>
            <a:ext cx="595313"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p>
            <a:pPr marL="0" marR="0" lvl="0" indent="0" algn="l" defTabSz="914400" rtl="0" eaLnBrk="0" fontAlgn="base" latinLnBrk="0" hangingPunct="0">
              <a:lnSpc>
                <a:spcPct val="100000"/>
              </a:lnSpc>
              <a:spcBef>
                <a:spcPct val="0"/>
              </a:spcBef>
              <a:spcAft>
                <a:spcPct val="0"/>
              </a:spcAft>
              <a:buClrTx/>
              <a:buSzTx/>
              <a:buFontTx/>
              <a:buNone/>
            </a:pPr>
            <a:r>
              <a:rPr kumimoji="0" lang="en-US" altLang="zh-CN" sz="4400" i="0" u="none" strike="noStrike" cap="none" normalizeH="0" baseline="0" dirty="0" smtClean="0">
                <a:ln>
                  <a:noFill/>
                </a:ln>
                <a:solidFill>
                  <a:srgbClr val="FF0000"/>
                </a:solidFill>
                <a:effectLst/>
                <a:latin typeface="宋体" panose="02010600030101010101" pitchFamily="2" charset="-122"/>
              </a:rPr>
              <a:t>√</a:t>
            </a:r>
            <a:endParaRPr kumimoji="0" lang="zh-CN" altLang="zh-CN" sz="1800" i="0" u="none" strike="noStrike" cap="none" normalizeH="0" baseline="0" dirty="0" smtClean="0">
              <a:ln>
                <a:noFill/>
              </a:ln>
              <a:solidFill>
                <a:schemeClr val="tx1"/>
              </a:solidFill>
              <a:effectLst/>
              <a:latin typeface="Arial" panose="020B0604020202020204" pitchFamily="34" charset="0"/>
            </a:endParaRPr>
          </a:p>
        </p:txBody>
      </p:sp>
      <p:sp>
        <p:nvSpPr>
          <p:cNvPr id="3" name="内容占位符 2"/>
          <p:cNvSpPr>
            <a:spLocks noGrp="1"/>
          </p:cNvSpPr>
          <p:nvPr>
            <p:ph idx="1"/>
          </p:nvPr>
        </p:nvSpPr>
        <p:spPr>
          <a:xfrm>
            <a:off x="360854" y="746120"/>
            <a:ext cx="11485848" cy="2862322"/>
          </a:xfrm>
        </p:spPr>
        <p:txBody>
          <a:bodyPr/>
          <a:lstStyle/>
          <a:p>
            <a:pPr hangingPunct="0">
              <a:spcAft>
                <a:spcPts val="0"/>
              </a:spcAft>
              <a:tabLst>
                <a:tab pos="5581015" algn="l"/>
              </a:tabLs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13</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 the underlined word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Paragraph 5 refer to</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Shopping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apps from the mainland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people from the mainland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Mishitaotuo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games from the mainland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Internet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buzzwords from the mainland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stretch>
            <a:fillRect/>
          </a:stretch>
        </p:blipFill>
        <p:spPr>
          <a:xfrm>
            <a:off x="868027" y="925972"/>
            <a:ext cx="2922923" cy="351924"/>
          </a:xfrm>
          <a:prstGeom prst="rect">
            <a:avLst/>
          </a:prstGeom>
        </p:spPr>
      </p:pic>
      <p:sp>
        <p:nvSpPr>
          <p:cNvPr id="6" name="内容占位符 16"/>
          <p:cNvSpPr txBox="1"/>
          <p:nvPr/>
        </p:nvSpPr>
        <p:spPr bwMode="auto">
          <a:xfrm>
            <a:off x="360854" y="3589089"/>
            <a:ext cx="11485848" cy="279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代词指代题。根据</a:t>
            </a:r>
            <a:r>
              <a:rPr lang="en-US" altLang="zh-CN" b="1" smtClean="0">
                <a:solidFill>
                  <a:srgbClr val="FF0000"/>
                </a:solidFill>
                <a:latin typeface="Times New Roman" panose="02020603050405020304" pitchFamily="18" charset="0"/>
                <a:ea typeface="宋体" panose="02010600030101010101" pitchFamily="2" charset="-122"/>
              </a:rPr>
              <a:t>“Like the young people on the mainland, they have learned many mainland Internet buzzwords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热词</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 I know about the most popular ones such as </a:t>
            </a:r>
            <a:r>
              <a:rPr lang="en-US" altLang="zh-CN" b="1" smtClean="0">
                <a:solidFill>
                  <a:srgbClr val="FF0000"/>
                </a:solidFill>
                <a:latin typeface="宋体" panose="02010600030101010101" pitchFamily="2" charset="-122"/>
                <a:cs typeface="Times New Roman" panose="02020603050405020304" pitchFamily="18" charset="0"/>
              </a:rPr>
              <a:t>‘</a:t>
            </a:r>
            <a:r>
              <a:rPr lang="en-US" altLang="zh-CN" b="1" i="1" smtClean="0">
                <a:solidFill>
                  <a:srgbClr val="FF0000"/>
                </a:solidFill>
                <a:latin typeface="Times New Roman" panose="02020603050405020304" pitchFamily="18" charset="0"/>
                <a:ea typeface="宋体" panose="02010600030101010101" pitchFamily="2" charset="-122"/>
              </a:rPr>
              <a:t>juejuezi</a:t>
            </a:r>
            <a:r>
              <a:rPr lang="en-US" altLang="zh-CN" b="1" smtClean="0">
                <a:solidFill>
                  <a:srgbClr val="FF0000"/>
                </a:solidFill>
                <a:latin typeface="Times New Roman" panose="02020603050405020304" pitchFamily="18" charset="0"/>
                <a:ea typeface="宋体" panose="02010600030101010101" pitchFamily="2" charset="-122"/>
              </a:rPr>
              <a:t>’ and they make us understand more about people and life on the mainland</a:t>
            </a:r>
            <a:r>
              <a:rPr lang="en-US" altLang="zh-CN" b="1" smtClean="0">
                <a:solidFill>
                  <a:srgbClr val="FF0000"/>
                </a:solidFill>
                <a:latin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可知，此处指大陆的网络热词让澳门的年轻人更加了解大陆的人和生活，所以画线部分指代上文中的</a:t>
            </a:r>
            <a:r>
              <a:rPr lang="en-US" altLang="zh-CN" b="1" smtClean="0">
                <a:solidFill>
                  <a:srgbClr val="FF0000"/>
                </a:solidFill>
                <a:latin typeface="Times New Roman" panose="02020603050405020304" pitchFamily="18" charset="0"/>
                <a:ea typeface="宋体" panose="02010600030101010101" pitchFamily="2" charset="-122"/>
              </a:rPr>
              <a:t>“mainland Internet buzzwords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热词</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smtClean="0">
                <a:solidFill>
                  <a:srgbClr val="FF0000"/>
                </a:solidFill>
                <a:latin typeface="Times New Roman" panose="02020603050405020304" pitchFamily="18" charset="0"/>
                <a:ea typeface="宋体" panose="02010600030101010101" pitchFamily="2" charset="-122"/>
              </a:rPr>
              <a:t>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2"/>
          <p:cNvSpPr txBox="1">
            <a:spLocks noChangeArrowheads="1"/>
          </p:cNvSpPr>
          <p:nvPr/>
        </p:nvSpPr>
        <p:spPr bwMode="auto">
          <a:xfrm>
            <a:off x="190550" y="3012540"/>
            <a:ext cx="595313"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p>
            <a:pPr marL="0" marR="0" lvl="0" indent="0" algn="l" defTabSz="914400" rtl="0" eaLnBrk="0" fontAlgn="base" latinLnBrk="0" hangingPunct="0">
              <a:lnSpc>
                <a:spcPct val="100000"/>
              </a:lnSpc>
              <a:spcBef>
                <a:spcPct val="0"/>
              </a:spcBef>
              <a:spcAft>
                <a:spcPct val="0"/>
              </a:spcAft>
              <a:buClrTx/>
              <a:buSzTx/>
              <a:buFontTx/>
              <a:buNone/>
            </a:pPr>
            <a:r>
              <a:rPr kumimoji="0" lang="en-US" altLang="zh-CN" sz="4400" i="0" u="none" strike="noStrike" cap="none" normalizeH="0" baseline="0" dirty="0" smtClean="0">
                <a:ln>
                  <a:noFill/>
                </a:ln>
                <a:solidFill>
                  <a:srgbClr val="FF0000"/>
                </a:solidFill>
                <a:effectLst/>
                <a:latin typeface="宋体" panose="02010600030101010101" pitchFamily="2" charset="-122"/>
              </a:rPr>
              <a:t>√</a:t>
            </a:r>
            <a:endParaRPr kumimoji="0" lang="zh-CN" altLang="zh-CN" sz="1800" i="0" u="none" strike="noStrike" cap="none" normalizeH="0" baseline="0" dirty="0" smtClean="0">
              <a:ln>
                <a:noFill/>
              </a:ln>
              <a:solidFill>
                <a:schemeClr val="tx1"/>
              </a:solidFill>
              <a:effectLst/>
              <a:latin typeface="Arial" panose="020B0604020202020204" pitchFamily="34" charset="0"/>
            </a:endParaRPr>
          </a:p>
        </p:txBody>
      </p:sp>
      <p:sp>
        <p:nvSpPr>
          <p:cNvPr id="7" name="内容占位符 6"/>
          <p:cNvSpPr>
            <a:spLocks noGrp="1"/>
          </p:cNvSpPr>
          <p:nvPr>
            <p:ph idx="1"/>
          </p:nvPr>
        </p:nvSpPr>
        <p:spPr>
          <a:xfrm>
            <a:off x="360854" y="746120"/>
            <a:ext cx="11485848" cy="3416320"/>
          </a:xfrm>
        </p:spPr>
        <p:txBody>
          <a:bodyPr/>
          <a:lstStyle/>
          <a:p>
            <a:pPr hangingPunct="0">
              <a:spcAft>
                <a:spcPts val="0"/>
              </a:spcAft>
              <a:tabLst>
                <a:tab pos="5581015" algn="l"/>
              </a:tabLs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14</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According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the whole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passage,how</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does the writer show his idea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telling a good story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introducing a great song</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giving some examples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showing some numbers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stretch>
            <a:fillRect/>
          </a:stretch>
        </p:blipFill>
        <p:spPr>
          <a:xfrm>
            <a:off x="910420" y="888827"/>
            <a:ext cx="3554480" cy="437657"/>
          </a:xfrm>
          <a:prstGeom prst="rect">
            <a:avLst/>
          </a:prstGeom>
        </p:spPr>
      </p:pic>
      <p:sp>
        <p:nvSpPr>
          <p:cNvPr id="5" name="内容占位符 17"/>
          <p:cNvSpPr txBox="1"/>
          <p:nvPr/>
        </p:nvSpPr>
        <p:spPr bwMode="auto">
          <a:xfrm>
            <a:off x="360854" y="417096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细节理解题。通读全文可知，文章通过列举澳门居民对大陆的兴趣、使用大陆的购物应用软件、到大陆旅行等例子来表达作者的观点。故选</a:t>
            </a:r>
            <a:r>
              <a:rPr lang="en-US" altLang="zh-CN" b="1" smtClean="0">
                <a:solidFill>
                  <a:srgbClr val="FF0000"/>
                </a:solidFill>
                <a:latin typeface="Times New Roman" panose="02020603050405020304" pitchFamily="18" charset="0"/>
                <a:ea typeface="宋体" panose="02010600030101010101" pitchFamily="2" charset="-122"/>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3378</Words>
  <Application>WPS 演示</Application>
  <PresentationFormat>自定义</PresentationFormat>
  <Paragraphs>55</Paragraphs>
  <Slides>8</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8</vt:i4>
      </vt:variant>
    </vt:vector>
  </HeadingPairs>
  <TitlesOfParts>
    <vt:vector size="18" baseType="lpstr">
      <vt:lpstr>Arial</vt:lpstr>
      <vt:lpstr>宋体</vt:lpstr>
      <vt:lpstr>Wingdings</vt:lpstr>
      <vt:lpstr>Times New Roman</vt:lpstr>
      <vt:lpstr>楷体</vt:lpstr>
      <vt:lpstr>微软雅黑</vt:lpstr>
      <vt:lpstr>Arial Unicode MS</vt:lpstr>
      <vt:lpstr>Calibri</vt:lpstr>
      <vt:lpstr>黑体</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PPT课件制作</cp:lastModifiedBy>
  <cp:revision>469</cp:revision>
  <dcterms:created xsi:type="dcterms:W3CDTF">2020-11-06T05:24:00Z</dcterms:created>
  <dcterms:modified xsi:type="dcterms:W3CDTF">2025-09-16T03:02:31Z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DD2D8F4EA9B44862ABE130145027B93E_12</vt:lpwstr>
  </property>
</Properties>
</file>